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7" r:id="rId2"/>
    <p:sldId id="276" r:id="rId3"/>
    <p:sldId id="258" r:id="rId4"/>
    <p:sldId id="41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80F99-B752-47E9-87B4-04207502A8EE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4A3BC-D45B-4A39-8B5D-B1449A6598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9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9EA0D26-1A42-4332-B9BF-09D396C5E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6BF9D-1158-488B-8736-1A827885EA9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820D29C-1BA1-4139-A3D1-528EA35D4B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38781C0-3301-45E1-B104-0FE0685A7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8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8108BFD-7548-4DB3-AFBA-3A775239C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1FF145-6B7B-4E04-8FFB-A1B96BE0E08E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8A26614-A419-4723-8CDE-3E03A2AA8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AD50A7B-E1D8-46D0-B5AE-98CEA93D7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0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4821F16-5DBB-4EA3-8E69-65FE872EA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15AEEB-D463-4D3C-A7DB-68F45F3184D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AC8DAD4-1859-432C-87D9-EF64B2856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3EA6D82-C87B-4838-B5C7-EEBE30E18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276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939BE7E-434B-4778-9899-55E278849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771DAF-1A36-44A5-AD2A-FDE02D10E611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8D5ABB5-7B46-4D27-A147-0F12364E0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143FCC3-890A-415A-B69A-FDCB64FFB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7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380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518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263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49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0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588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987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328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40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4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4855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336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2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Modulistica.ppt#-1,2,Diapositiva 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hyperlink" Target="file:///F:\Modulistica.ppt#-1,17,Diapositiva 1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B83F2398-8A2F-4114-B45A-EEFF3BCE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3429000"/>
            <a:ext cx="4210050" cy="21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5600" indent="-355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it-IT" altLang="de-DE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 sz="3000" b="1">
                <a:solidFill>
                  <a:srgbClr val="FF0000"/>
                </a:solidFill>
              </a:rPr>
              <a:t>Feuerwehr-Hindernisübung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it-IT" altLang="de-DE" sz="3000" b="1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 sz="3000" b="1">
                <a:solidFill>
                  <a:srgbClr val="FF0000"/>
                </a:solidFill>
              </a:rPr>
              <a:t>400 m Staffellauf mit Hindernissen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3000" b="1">
                <a:solidFill>
                  <a:srgbClr val="FF0000"/>
                </a:solidFill>
              </a:rPr>
              <a:t>	</a:t>
            </a:r>
            <a:endParaRPr lang="it-IT" altLang="de-DE" sz="3000">
              <a:solidFill>
                <a:srgbClr val="000000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F73851-0903-4785-82E7-23D8BEAAC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Allgemeine Bestimmungen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95301447-DB8D-46CB-AD16-E60B611B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1919289"/>
            <a:ext cx="5297488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3200" b="1">
                <a:solidFill>
                  <a:srgbClr val="000000"/>
                </a:solidFill>
              </a:rPr>
              <a:t>Der Feuerwehrjugend-leistungsbewerb besteht aus zwei Disziplinen:</a:t>
            </a:r>
          </a:p>
        </p:txBody>
      </p:sp>
      <p:sp>
        <p:nvSpPr>
          <p:cNvPr id="24581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7014093-7711-4480-9DFF-976D787F1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26633" name="Picture 9" descr="apresentação eles">
            <a:extLst>
              <a:ext uri="{FF2B5EF4-FFF2-40B4-BE49-F238E27FC236}">
                <a16:creationId xmlns:a16="http://schemas.microsoft.com/office/drawing/2014/main" id="{E028640C-E3FD-44AB-8228-DBD2B9943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2" y="2060576"/>
            <a:ext cx="3252787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10217">
            <a:extLst>
              <a:ext uri="{FF2B5EF4-FFF2-40B4-BE49-F238E27FC236}">
                <a16:creationId xmlns:a16="http://schemas.microsoft.com/office/drawing/2014/main" id="{8375A000-7107-4CEC-BA99-1164587DE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3934">
            <a:off x="6891339" y="4292601"/>
            <a:ext cx="37306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1" name="Rectangle 33">
            <a:extLst>
              <a:ext uri="{FF2B5EF4-FFF2-40B4-BE49-F238E27FC236}">
                <a16:creationId xmlns:a16="http://schemas.microsoft.com/office/drawing/2014/main" id="{C6FA19AC-40DA-4614-BBDC-246DDE2B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2349500"/>
            <a:ext cx="3175000" cy="287338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6627" name="Rectangle 8">
            <a:extLst>
              <a:ext uri="{FF2B5EF4-FFF2-40B4-BE49-F238E27FC236}">
                <a16:creationId xmlns:a16="http://schemas.microsoft.com/office/drawing/2014/main" id="{81006117-4D38-4314-8B58-454561929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7" y="1096963"/>
            <a:ext cx="90503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Allgemeine Bestimmungen</a:t>
            </a:r>
          </a:p>
        </p:txBody>
      </p:sp>
      <p:sp>
        <p:nvSpPr>
          <p:cNvPr id="26628" name="Rectangle 15">
            <a:hlinkClick r:id="rId3" action="ppaction://hlinkpres?slideindex=2&amp;slidetitle=Diapositiva 2"/>
            <a:extLst>
              <a:ext uri="{FF2B5EF4-FFF2-40B4-BE49-F238E27FC236}">
                <a16:creationId xmlns:a16="http://schemas.microsoft.com/office/drawing/2014/main" id="{8A9578C6-DB51-4224-BCF8-94229762D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0927" y="5502276"/>
            <a:ext cx="30003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6629" name="Rectangle 16">
            <a:hlinkClick r:id="rId4" action="ppaction://hlinkpres?slideindex=17&amp;slidetitle=Diapositiva 17"/>
            <a:extLst>
              <a:ext uri="{FF2B5EF4-FFF2-40B4-BE49-F238E27FC236}">
                <a16:creationId xmlns:a16="http://schemas.microsoft.com/office/drawing/2014/main" id="{0523942A-A0F2-444F-B2B4-8789067F3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038" y="5938839"/>
            <a:ext cx="3000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7682" name="Rectangle 34">
            <a:extLst>
              <a:ext uri="{FF2B5EF4-FFF2-40B4-BE49-F238E27FC236}">
                <a16:creationId xmlns:a16="http://schemas.microsoft.com/office/drawing/2014/main" id="{AFE88B26-9355-4369-A019-D3F7DB12A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1" y="2636839"/>
            <a:ext cx="2222500" cy="287337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7683" name="Rectangle 35">
            <a:extLst>
              <a:ext uri="{FF2B5EF4-FFF2-40B4-BE49-F238E27FC236}">
                <a16:creationId xmlns:a16="http://schemas.microsoft.com/office/drawing/2014/main" id="{AA8CFF4A-7B57-480D-9C2C-20C5E93DA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3716339"/>
            <a:ext cx="2063750" cy="288925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7684" name="Rectangle 36">
            <a:extLst>
              <a:ext uri="{FF2B5EF4-FFF2-40B4-BE49-F238E27FC236}">
                <a16:creationId xmlns:a16="http://schemas.microsoft.com/office/drawing/2014/main" id="{EC48F606-C5B4-4905-BE53-E6573043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4652963"/>
            <a:ext cx="2159000" cy="360362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7685" name="Rectangle 37">
            <a:extLst>
              <a:ext uri="{FF2B5EF4-FFF2-40B4-BE49-F238E27FC236}">
                <a16:creationId xmlns:a16="http://schemas.microsoft.com/office/drawing/2014/main" id="{568ED595-5C35-4707-B3CA-509F6115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876926"/>
            <a:ext cx="1728788" cy="360363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27701" name="Rectangle 53">
            <a:extLst>
              <a:ext uri="{FF2B5EF4-FFF2-40B4-BE49-F238E27FC236}">
                <a16:creationId xmlns:a16="http://schemas.microsoft.com/office/drawing/2014/main" id="{59F6EEE8-B88D-4446-A281-EBB0E46C5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557338"/>
            <a:ext cx="86550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3200" b="1">
                <a:solidFill>
                  <a:srgbClr val="000000"/>
                </a:solidFill>
              </a:rPr>
              <a:t>Bewerbsgruppe &amp; Altersbestimmungen</a:t>
            </a:r>
          </a:p>
        </p:txBody>
      </p:sp>
      <p:sp>
        <p:nvSpPr>
          <p:cNvPr id="27702" name="Text Box 54">
            <a:hlinkClick r:id="" action="ppaction://noaction"/>
            <a:extLst>
              <a:ext uri="{FF2B5EF4-FFF2-40B4-BE49-F238E27FC236}">
                <a16:creationId xmlns:a16="http://schemas.microsoft.com/office/drawing/2014/main" id="{CAA3F0E5-D1F9-4535-95BD-4EE04E3D5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551" y="5876925"/>
            <a:ext cx="19939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1800">
                <a:solidFill>
                  <a:srgbClr val="000000"/>
                </a:solidFill>
              </a:rPr>
              <a:t>Altersberechnung</a:t>
            </a:r>
          </a:p>
        </p:txBody>
      </p:sp>
      <p:sp>
        <p:nvSpPr>
          <p:cNvPr id="26636" name="AutoShape 5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E7E3E84-9902-4562-BCF7-C3F271D9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5519738"/>
            <a:ext cx="300037" cy="354012"/>
          </a:xfrm>
          <a:prstGeom prst="actionButtonBackPreviou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27704" name="Picture 56" descr="preparação">
            <a:extLst>
              <a:ext uri="{FF2B5EF4-FFF2-40B4-BE49-F238E27FC236}">
                <a16:creationId xmlns:a16="http://schemas.microsoft.com/office/drawing/2014/main" id="{45A15D06-1A8E-4B7F-A99B-1B117DFC4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2133601"/>
            <a:ext cx="2586038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Rectangle 7">
            <a:extLst>
              <a:ext uri="{FF2B5EF4-FFF2-40B4-BE49-F238E27FC236}">
                <a16:creationId xmlns:a16="http://schemas.microsoft.com/office/drawing/2014/main" id="{E88A211F-2349-4FB1-9179-E8BCF18B4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1" y="2060575"/>
            <a:ext cx="594836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r>
              <a:rPr lang="it-IT" altLang="de-DE">
                <a:solidFill>
                  <a:srgbClr val="000000"/>
                </a:solidFill>
              </a:rPr>
              <a:t>Die Bewerbsgruppe besteht aus </a:t>
            </a:r>
            <a:br>
              <a:rPr lang="it-IT" altLang="de-DE">
                <a:solidFill>
                  <a:srgbClr val="000000"/>
                </a:solidFill>
              </a:rPr>
            </a:br>
            <a:r>
              <a:rPr lang="it-IT" altLang="de-DE">
                <a:solidFill>
                  <a:srgbClr val="000000"/>
                </a:solidFill>
              </a:rPr>
              <a:t>mindestens 9 Bewerbern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>
                <a:solidFill>
                  <a:srgbClr val="000000"/>
                </a:solidFill>
              </a:rPr>
              <a:t>	zusätzlich kann ein Reservemann </a:t>
            </a:r>
            <a:br>
              <a:rPr lang="it-IT" altLang="de-DE">
                <a:solidFill>
                  <a:srgbClr val="000000"/>
                </a:solidFill>
              </a:rPr>
            </a:br>
            <a:r>
              <a:rPr lang="it-IT" altLang="de-DE">
                <a:solidFill>
                  <a:srgbClr val="000000"/>
                </a:solidFill>
              </a:rPr>
              <a:t>(10 Teilnehmer) eingesetzt werden.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it-IT" altLang="de-DE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r>
              <a:rPr lang="it-IT" altLang="de-DE">
                <a:solidFill>
                  <a:srgbClr val="000000"/>
                </a:solidFill>
              </a:rPr>
              <a:t>Teilnahmeberechtigt sind Bewerber im Alter von 12 bis 16 Jahren.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endParaRPr lang="it-IT" altLang="de-DE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r>
              <a:rPr lang="it-IT" altLang="de-DE">
                <a:solidFill>
                  <a:srgbClr val="000000"/>
                </a:solidFill>
              </a:rPr>
              <a:t>Dabei gilt für die 12 bzw. 16-jährigen, dass jeweils der gesamte Jahrgang zugelassen wird.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endParaRPr lang="it-IT" altLang="de-DE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6"/>
              </a:buBlip>
            </a:pPr>
            <a:r>
              <a:rPr lang="it-IT" altLang="de-DE">
                <a:solidFill>
                  <a:srgbClr val="000000"/>
                </a:solidFill>
              </a:rPr>
              <a:t>Für die Altersbewertung wird das effektive Alter am Stichtag (ist 1. Bewerbstag)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>
                <a:solidFill>
                  <a:srgbClr val="FF0000"/>
                </a:solidFill>
              </a:rPr>
              <a:t>	</a:t>
            </a:r>
            <a:r>
              <a:rPr lang="it-IT" altLang="de-DE">
                <a:solidFill>
                  <a:srgbClr val="000000"/>
                </a:solidFill>
              </a:rPr>
              <a:t>herangezogen.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8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1" grpId="0" animBg="1"/>
      <p:bldP spid="27682" grpId="0" animBg="1"/>
      <p:bldP spid="27683" grpId="0" animBg="1"/>
      <p:bldP spid="27684" grpId="0" animBg="1"/>
      <p:bldP spid="27685" grpId="0" animBg="1"/>
      <p:bldP spid="27701" grpId="0"/>
      <p:bldP spid="277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733457E4-50BE-4D66-A526-00FB23DBD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76" y="1760539"/>
            <a:ext cx="8355012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Sämtliche zur Durchführung des Feuerwehrjugendleistungs-bewerbes erforderlichen Geräte werden vom Veranstalter beigestellt und aufgebaut.</a:t>
            </a:r>
            <a:r>
              <a:rPr lang="it-IT" altLang="de-DE">
                <a:solidFill>
                  <a:srgbClr val="FF0000"/>
                </a:solidFill>
              </a:rPr>
              <a:t> 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Andere als die beigestellten Geräte, sowie selbst mitgebrachte Hilfsmittel dürfen beim Leistungsbewerb nicht verwendet werden.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Die Geräte haben auf allen Bewerbsbahnen gleicher Art zu sein.</a:t>
            </a:r>
            <a:endParaRPr lang="it-IT" altLang="de-DE" sz="2400">
              <a:solidFill>
                <a:srgbClr val="000000"/>
              </a:solidFill>
            </a:endParaRPr>
          </a:p>
        </p:txBody>
      </p:sp>
      <p:pic>
        <p:nvPicPr>
          <p:cNvPr id="46082" name="Picture 2" descr="bersaglio 1">
            <a:extLst>
              <a:ext uri="{FF2B5EF4-FFF2-40B4-BE49-F238E27FC236}">
                <a16:creationId xmlns:a16="http://schemas.microsoft.com/office/drawing/2014/main" id="{0492B7D4-1629-4F98-A228-87DF37649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2349501" y="4402139"/>
            <a:ext cx="1344612" cy="1843087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676" name="Rectangle 4">
            <a:extLst>
              <a:ext uri="{FF2B5EF4-FFF2-40B4-BE49-F238E27FC236}">
                <a16:creationId xmlns:a16="http://schemas.microsoft.com/office/drawing/2014/main" id="{629CF1D3-4A77-48EE-9E3B-9E699254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1"/>
            <a:ext cx="9050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Allgemeine Bestimmungen</a:t>
            </a:r>
          </a:p>
        </p:txBody>
      </p:sp>
      <p:pic>
        <p:nvPicPr>
          <p:cNvPr id="46085" name="Picture 5" descr="tunnel di fronte 2">
            <a:extLst>
              <a:ext uri="{FF2B5EF4-FFF2-40B4-BE49-F238E27FC236}">
                <a16:creationId xmlns:a16="http://schemas.microsoft.com/office/drawing/2014/main" id="{26A552A9-A94A-43F1-9FAA-0589A740C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00" b="19482"/>
          <a:stretch>
            <a:fillRect/>
          </a:stretch>
        </p:blipFill>
        <p:spPr bwMode="auto">
          <a:xfrm rot="198003">
            <a:off x="3603626" y="5022850"/>
            <a:ext cx="2144712" cy="15954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086" name="Picture 6" descr="Muro 2">
            <a:extLst>
              <a:ext uri="{FF2B5EF4-FFF2-40B4-BE49-F238E27FC236}">
                <a16:creationId xmlns:a16="http://schemas.microsoft.com/office/drawing/2014/main" id="{D2350A71-CBB3-443F-BBF2-0CF1A5625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9990">
            <a:off x="6610352" y="5059364"/>
            <a:ext cx="2490787" cy="1512887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087" name="Picture 7" descr="ostacolo salto 1">
            <a:extLst>
              <a:ext uri="{FF2B5EF4-FFF2-40B4-BE49-F238E27FC236}">
                <a16:creationId xmlns:a16="http://schemas.microsoft.com/office/drawing/2014/main" id="{5D8AE4DC-F5FD-4ABB-8A6B-5FF5A063B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 t="5733" r="9308" b="15602"/>
          <a:stretch>
            <a:fillRect/>
          </a:stretch>
        </p:blipFill>
        <p:spPr bwMode="auto">
          <a:xfrm rot="231928">
            <a:off x="8751889" y="4465638"/>
            <a:ext cx="1806575" cy="1174750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088" name="Picture 8" descr="tubi partenza">
            <a:extLst>
              <a:ext uri="{FF2B5EF4-FFF2-40B4-BE49-F238E27FC236}">
                <a16:creationId xmlns:a16="http://schemas.microsoft.com/office/drawing/2014/main" id="{4DC427F1-B405-4ADA-9930-3D8091B48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159">
            <a:off x="5529263" y="4519614"/>
            <a:ext cx="1665288" cy="1095375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6089" name="Rectangle 9">
            <a:hlinkClick r:id="" action="ppaction://noaction"/>
            <a:extLst>
              <a:ext uri="{FF2B5EF4-FFF2-40B4-BE49-F238E27FC236}">
                <a16:creationId xmlns:a16="http://schemas.microsoft.com/office/drawing/2014/main" id="{A681E725-3402-4902-8B56-A108F5EA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9" y="2338389"/>
            <a:ext cx="855663" cy="35242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2" name="AutoShape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4D0AAEC-9F78-4A92-A8E8-41F5628FB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5519738"/>
            <a:ext cx="300037" cy="354012"/>
          </a:xfrm>
          <a:prstGeom prst="actionButtonBackPreviou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DFB93073-8A37-4204-91D0-855B8CFE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76" y="1760539"/>
            <a:ext cx="8355012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Die Gruppe tritt im landesüblichen Arbeitsanzug (Dienstbekleidung) an.</a:t>
            </a:r>
            <a:endParaRPr lang="it-IT" altLang="de-DE">
              <a:solidFill>
                <a:srgbClr val="FF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Schutzhandschuhe und Feuerwehrgurt sind zulässing sofern sie von der ganzen Gruppe getragen werden.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Die Schuhbekleidung ist beliebig auf eine möglichste einheitliche Farbe ist zu achten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Spikes- und Stollenschuhe sind nicht zulässig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Es werden die Landesüblichen Schutzhelme getragen.</a:t>
            </a:r>
            <a:endParaRPr lang="it-IT" altLang="de-DE" sz="2400">
              <a:solidFill>
                <a:srgbClr val="000000"/>
              </a:solidFill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41F0022C-5132-4A7B-B6A5-F1689350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1"/>
            <a:ext cx="9050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Allgemeine Bestimmungen</a:t>
            </a:r>
          </a:p>
        </p:txBody>
      </p:sp>
      <p:sp>
        <p:nvSpPr>
          <p:cNvPr id="359433" name="Rectangle 9">
            <a:hlinkClick r:id="" action="ppaction://noaction"/>
            <a:extLst>
              <a:ext uri="{FF2B5EF4-FFF2-40B4-BE49-F238E27FC236}">
                <a16:creationId xmlns:a16="http://schemas.microsoft.com/office/drawing/2014/main" id="{8CE4C1E3-73A6-490E-B9A0-5A133B50C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9" y="2338389"/>
            <a:ext cx="855663" cy="35242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5" name="AutoShap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ED6C2D7-BDB0-4177-A45E-38622DFAE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5519738"/>
            <a:ext cx="300037" cy="354012"/>
          </a:xfrm>
          <a:prstGeom prst="actionButtonBackPreviou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359435" name="Picture 11" descr="apresentação eles">
            <a:extLst>
              <a:ext uri="{FF2B5EF4-FFF2-40B4-BE49-F238E27FC236}">
                <a16:creationId xmlns:a16="http://schemas.microsoft.com/office/drawing/2014/main" id="{A4AB3442-BC65-4969-8F11-5ED957AE8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365626"/>
            <a:ext cx="3252788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436" name="Picture 12" descr="DSC_0947">
            <a:extLst>
              <a:ext uri="{FF2B5EF4-FFF2-40B4-BE49-F238E27FC236}">
                <a16:creationId xmlns:a16="http://schemas.microsoft.com/office/drawing/2014/main" id="{834BC440-B4BB-496A-A8F4-DAEB04E0E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5490">
            <a:off x="6959601" y="4365625"/>
            <a:ext cx="3084512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Laajakuva</PresentationFormat>
  <Paragraphs>33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2019-02-20T13:33:44Z</dcterms:created>
  <dcterms:modified xsi:type="dcterms:W3CDTF">2019-02-20T13:34:05Z</dcterms:modified>
</cp:coreProperties>
</file>